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F_55F28E88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16"/>
  </p:notesMasterIdLst>
  <p:sldIdLst>
    <p:sldId id="256" r:id="rId2"/>
    <p:sldId id="257" r:id="rId3"/>
    <p:sldId id="287" r:id="rId4"/>
    <p:sldId id="288" r:id="rId5"/>
    <p:sldId id="289" r:id="rId6"/>
    <p:sldId id="290" r:id="rId7"/>
    <p:sldId id="291" r:id="rId8"/>
    <p:sldId id="292" r:id="rId9"/>
    <p:sldId id="294" r:id="rId10"/>
    <p:sldId id="295" r:id="rId11"/>
    <p:sldId id="296" r:id="rId12"/>
    <p:sldId id="297" r:id="rId13"/>
    <p:sldId id="298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4F24D3-0EF6-FE2A-9C3E-EE1E7EFF93CE}" name="Наталья Кривоносова" initials="НК" userId="Наталья Кривоносова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99"/>
  </p:normalViewPr>
  <p:slideViewPr>
    <p:cSldViewPr snapToGrid="0">
      <p:cViewPr varScale="1">
        <p:scale>
          <a:sx n="87" d="100"/>
          <a:sy n="87" d="100"/>
        </p:scale>
        <p:origin x="60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F_55F28E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844A5B-E083-6242-91F8-E7A464112F8F}" authorId="{7C4F24D3-0EF6-FE2A-9C3E-EE1E7EFF93CE}" created="2023-05-08T05:34:19.926">
    <pc:sldMkLst xmlns:pc="http://schemas.microsoft.com/office/powerpoint/2013/main/command">
      <pc:docMk/>
      <pc:sldMk cId="1441959560" sldId="287"/>
    </pc:sldMkLst>
    <p188:txBody>
      <a:bodyPr/>
      <a:lstStyle/>
      <a:p>
        <a:r>
          <a:rPr lang="ru-RU"/>
          <a:t>На дауном слайде показать статистику, демонстрирующую актуальность разработки. Можно указать аналоги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4718ee16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c4718ee16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4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11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1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411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4718ee16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c4718ee16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0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55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62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39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50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0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8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3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range" type="tx">
  <p:cSld name="TITLE_AND_BODY">
    <p:bg>
      <p:bgPr>
        <a:gradFill>
          <a:gsLst>
            <a:gs pos="0">
              <a:srgbClr val="F67F00"/>
            </a:gs>
            <a:gs pos="100000">
              <a:srgbClr val="FFAE3B"/>
            </a:gs>
          </a:gsLst>
          <a:lin ang="7465411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33137" y="1118462"/>
            <a:ext cx="11934523" cy="44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48925" y="118500"/>
            <a:ext cx="56313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48922" y="1840706"/>
            <a:ext cx="781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071" y="359811"/>
            <a:ext cx="1637378" cy="42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09450" y="482203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1300"/>
              <a:buNone/>
              <a:defRPr sz="2400">
                <a:solidFill>
                  <a:srgbClr val="FF94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39845" y="1066280"/>
            <a:ext cx="82644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lvl="0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1pPr>
            <a:lvl2pPr marL="914400" lvl="1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2pPr>
            <a:lvl3pPr marL="1371600" lvl="2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3pPr>
            <a:lvl4pPr marL="1828800" lvl="3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4pPr>
            <a:lvl5pPr marL="2286000" lvl="4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5pPr>
            <a:lvl6pPr marL="2743200" lvl="5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6pPr>
            <a:lvl7pPr marL="3200400" lvl="6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7pPr>
            <a:lvl8pPr marL="3657600" lvl="7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8pPr>
            <a:lvl9pPr marL="4114800" lvl="8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363668" y="4321968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t="59" b="59"/>
          <a:stretch/>
        </p:blipFill>
        <p:spPr>
          <a:xfrm>
            <a:off x="333137" y="1118462"/>
            <a:ext cx="11934523" cy="44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8462" y="359810"/>
            <a:ext cx="1635792" cy="4215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39845" y="1066280"/>
            <a:ext cx="82644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4900" y="482203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55F28E8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709450" y="482203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54E2FC-7B51-7DFB-A07D-476FD60B8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359" y="111690"/>
            <a:ext cx="5679281" cy="6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МИНИСТЕРСТВО ЦИФРОВОГО РАЗВИТИЯ,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СВЯЗИ И МАССОВЫХ КОММУНИКАЦИЙ РОССИЙСКОЙ ФЕДЕРАЦИИ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 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(</a:t>
            </a:r>
            <a:r>
              <a:rPr lang="ru-RU" altLang="ru-RU" sz="1050" b="1" dirty="0" err="1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СПбГУТ</a:t>
            </a:r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)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Санкт-Петербургский колледж телекоммуникаций им. Э.Т. </a:t>
            </a:r>
            <a:r>
              <a:rPr lang="ru-RU" altLang="ru-RU" sz="1050" b="1" dirty="0" err="1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Кренкеля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377A82A-3FBE-D22B-0695-64021053B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889" y="1719351"/>
            <a:ext cx="6694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Специальность:</a:t>
            </a:r>
            <a:r>
              <a:rPr lang="en-US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09.02.03 Программирование в компьютерных системах</a:t>
            </a:r>
            <a:endParaRPr lang="ru-RU" altLang="ru-RU" i="1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C02E5B2-1399-3A42-8F69-56A98076D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1574"/>
            <a:ext cx="685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Курсовой проект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87D2B-4F4E-2C51-F204-70D0CE7F7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20238"/>
            <a:ext cx="6858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«Разработка информационной системы для управления производством»</a:t>
            </a:r>
          </a:p>
        </p:txBody>
      </p:sp>
      <p:graphicFrame>
        <p:nvGraphicFramePr>
          <p:cNvPr id="10" name="Group 23">
            <a:extLst>
              <a:ext uri="{FF2B5EF4-FFF2-40B4-BE49-F238E27FC236}">
                <a16:creationId xmlns:a16="http://schemas.microsoft.com/office/drawing/2014/main" id="{F851CE23-0E5D-6810-9E31-373A6E56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78997"/>
              </p:ext>
            </p:extLst>
          </p:nvPr>
        </p:nvGraphicFramePr>
        <p:xfrm>
          <a:off x="1143000" y="3919319"/>
          <a:ext cx="6761559" cy="502450"/>
        </p:xfrm>
        <a:graphic>
          <a:graphicData uri="http://schemas.openxmlformats.org/drawingml/2006/table">
            <a:tbl>
              <a:tblPr/>
              <a:tblGrid>
                <a:gridCol w="1153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Дипломник</a:t>
                      </a:r>
                    </a:p>
                  </a:txBody>
                  <a:tcPr marL="68585" marR="68585" marT="34172" marB="34172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Большаков Александр Алексеевич</a:t>
                      </a:r>
                      <a:endParaRPr kumimoji="0" lang="ru-RU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"/>
                        <a:cs typeface="Times New Roman" pitchFamily="18" charset="0"/>
                      </a:endParaRPr>
                    </a:p>
                  </a:txBody>
                  <a:tcPr marL="68585" marR="68585" marT="34172" marB="3417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Руководитель </a:t>
                      </a:r>
                    </a:p>
                  </a:txBody>
                  <a:tcPr marL="68585" marR="68585" marT="34172" marB="34172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Кривоносова Наталья Викторовна</a:t>
                      </a:r>
                    </a:p>
                  </a:txBody>
                  <a:tcPr marL="68585" marR="68585" marT="34172" marB="3417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8B39C05-0658-175E-9DD5-96F330425BEA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525555" y="4714279"/>
            <a:ext cx="6858000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ru-RU" altLang="ru-RU" sz="120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Санкт-Петербург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3916"/>
            <a:ext cx="7006728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Проектирование баз данных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915134" y="0"/>
            <a:ext cx="75325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E6668-7663-245B-C316-15068403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9060"/>
            <a:ext cx="67735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B992FB-ECA5-0274-4568-51130FC0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38" y="1044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5D65C-9FB6-2BB9-E671-474B28A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14" y="694616"/>
            <a:ext cx="584001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45B2E-3EE3-7E99-654A-82CFDFB0A2FA}"/>
              </a:ext>
            </a:extLst>
          </p:cNvPr>
          <p:cNvSpPr txBox="1"/>
          <p:nvPr/>
        </p:nvSpPr>
        <p:spPr>
          <a:xfrm>
            <a:off x="3094856" y="4141107"/>
            <a:ext cx="5609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ER-</a:t>
            </a:r>
            <a:r>
              <a:rPr lang="ru-RU" dirty="0"/>
              <a:t>диаграмма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65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3916"/>
            <a:ext cx="7006728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Графический интерфейс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69036" y="0"/>
            <a:ext cx="75875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E6668-7663-245B-C316-15068403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9060"/>
            <a:ext cx="67735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B992FB-ECA5-0274-4568-51130FC0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38" y="1044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2B5AD-41A2-2C79-3136-5FFBB9E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738487"/>
            <a:ext cx="4571999" cy="15628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9132CF-98E1-E644-3E43-6756968E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15584"/>
            <a:ext cx="4562833" cy="12713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B85397-ADD8-7056-CCC4-9B5703BE4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8319"/>
            <a:ext cx="4562833" cy="19126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16DD3-1E3D-5733-6363-66BDFEB0D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694615"/>
            <a:ext cx="4562833" cy="20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3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3916"/>
            <a:ext cx="7006728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Описание процесса разработки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82564" y="-47889"/>
            <a:ext cx="75788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E6668-7663-245B-C316-15068403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9060"/>
            <a:ext cx="67735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B992FB-ECA5-0274-4568-51130FC0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38" y="1044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08045C-15E4-DFC5-A2C7-78142383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19" y="948532"/>
            <a:ext cx="4385000" cy="1963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DAD36-ACA7-8024-ED3F-3220B947C682}"/>
              </a:ext>
            </a:extLst>
          </p:cNvPr>
          <p:cNvSpPr txBox="1"/>
          <p:nvPr/>
        </p:nvSpPr>
        <p:spPr>
          <a:xfrm>
            <a:off x="6125378" y="3043122"/>
            <a:ext cx="17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Подключение базы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02603-4B92-8BB6-77D3-CABA910A0BBE}"/>
              </a:ext>
            </a:extLst>
          </p:cNvPr>
          <p:cNvSpPr txBox="1"/>
          <p:nvPr/>
        </p:nvSpPr>
        <p:spPr>
          <a:xfrm>
            <a:off x="429658" y="4527933"/>
            <a:ext cx="2445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Проверка уровня доступа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D2215D-AF57-4995-131F-AAD23538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" y="742505"/>
            <a:ext cx="3288938" cy="36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4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3916"/>
            <a:ext cx="7006728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Видео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82564" y="-47889"/>
            <a:ext cx="75788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E6668-7663-245B-C316-15068403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9060"/>
            <a:ext cx="67735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B992FB-ECA5-0274-4568-51130FC0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38" y="1044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Главная страница и еще 3 страницы — Личный_ Microsoft_ Edge 2023-12-22 20-19-0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81FFE3F-BA34-16F5-9F7C-6E0DB04C3D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622" y="823974"/>
            <a:ext cx="8553628" cy="42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709450" y="482203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54E2FC-7B51-7DFB-A07D-476FD60B8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359" y="111690"/>
            <a:ext cx="5679281" cy="6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МИНИСТЕРСТВО ЦИФРОВОГО РАЗВИТИЯ,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СВЯЗИ И МАССОВЫХ КОММУНИКАЦИЙ РОССИЙСКОЙ ФЕДЕРАЦИИ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 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(</a:t>
            </a:r>
            <a:r>
              <a:rPr lang="ru-RU" altLang="ru-RU" sz="1050" b="1" dirty="0" err="1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СПбГУТ</a:t>
            </a:r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)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  <a:p>
            <a:pPr algn="ctr"/>
            <a:r>
              <a:rPr lang="ru-RU" altLang="ru-RU" sz="105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Санкт-Петербургский колледж телекоммуникаций им. Э.Т. </a:t>
            </a:r>
            <a:r>
              <a:rPr lang="ru-RU" altLang="ru-RU" sz="1050" b="1" dirty="0" err="1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Кренкеля</a:t>
            </a:r>
            <a:endParaRPr lang="ru-RU" altLang="ru-RU" sz="1050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377A82A-3FBE-D22B-0695-64021053B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889" y="1719351"/>
            <a:ext cx="6694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Специальность:</a:t>
            </a:r>
            <a:r>
              <a:rPr lang="en-US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09.02.03 Программирование в компьютерных системах</a:t>
            </a:r>
            <a:endParaRPr lang="ru-RU" altLang="ru-RU" i="1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C02E5B2-1399-3A42-8F69-56A98076D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1574"/>
            <a:ext cx="6858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Курсовой проект</a:t>
            </a:r>
          </a:p>
          <a:p>
            <a:pPr algn="ctr" eaLnBrk="1" hangingPunct="1"/>
            <a:endParaRPr lang="ru-RU" altLang="ru-RU" dirty="0">
              <a:solidFill>
                <a:schemeClr val="tx2">
                  <a:lumMod val="10000"/>
                </a:schemeClr>
              </a:solidFill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87D2B-4F4E-2C51-F204-70D0CE7F7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20238"/>
            <a:ext cx="6858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«Разработка информационной системы для управления производством»</a:t>
            </a:r>
          </a:p>
        </p:txBody>
      </p:sp>
      <p:graphicFrame>
        <p:nvGraphicFramePr>
          <p:cNvPr id="10" name="Group 23">
            <a:extLst>
              <a:ext uri="{FF2B5EF4-FFF2-40B4-BE49-F238E27FC236}">
                <a16:creationId xmlns:a16="http://schemas.microsoft.com/office/drawing/2014/main" id="{F851CE23-0E5D-6810-9E31-373A6E56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89334"/>
              </p:ext>
            </p:extLst>
          </p:nvPr>
        </p:nvGraphicFramePr>
        <p:xfrm>
          <a:off x="1143000" y="3919319"/>
          <a:ext cx="6761559" cy="502450"/>
        </p:xfrm>
        <a:graphic>
          <a:graphicData uri="http://schemas.openxmlformats.org/drawingml/2006/table">
            <a:tbl>
              <a:tblPr/>
              <a:tblGrid>
                <a:gridCol w="1153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Дипломник</a:t>
                      </a:r>
                    </a:p>
                  </a:txBody>
                  <a:tcPr marL="68585" marR="68585" marT="34172" marB="34172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Большаков Александр Алексеевич</a:t>
                      </a:r>
                      <a:endParaRPr kumimoji="0" lang="ru-RU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"/>
                        <a:cs typeface="Times New Roman" pitchFamily="18" charset="0"/>
                      </a:endParaRPr>
                    </a:p>
                  </a:txBody>
                  <a:tcPr marL="68585" marR="68585" marT="34172" marB="3417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Руководитель </a:t>
                      </a:r>
                    </a:p>
                  </a:txBody>
                  <a:tcPr marL="68585" marR="68585" marT="34172" marB="34172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"/>
                          <a:cs typeface="Times New Roman" pitchFamily="18" charset="0"/>
                        </a:rPr>
                        <a:t>Кривоносова Наталья Викторовна</a:t>
                      </a:r>
                    </a:p>
                  </a:txBody>
                  <a:tcPr marL="68585" marR="68585" marT="34172" marB="3417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8B39C05-0658-175E-9DD5-96F330425BEA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525555" y="4714279"/>
            <a:ext cx="6858000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ru-RU" altLang="ru-RU" sz="1200" b="1" dirty="0">
                <a:solidFill>
                  <a:schemeClr val="tx2">
                    <a:lumMod val="10000"/>
                  </a:schemeClr>
                </a:solidFill>
                <a:latin typeface=""/>
                <a:cs typeface="Times New Roman" panose="02020603050405020304" pitchFamily="18" charset="0"/>
              </a:rPr>
              <a:t>Санкт-Петербург 2023</a:t>
            </a:r>
          </a:p>
        </p:txBody>
      </p:sp>
    </p:spTree>
    <p:extLst>
      <p:ext uri="{BB962C8B-B14F-4D97-AF65-F5344CB8AC3E}">
        <p14:creationId xmlns:p14="http://schemas.microsoft.com/office/powerpoint/2010/main" val="197421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r>
              <a:rPr lang="ru" dirty="0">
                <a:latin typeface=""/>
                <a:cs typeface="Times New Roman" panose="02020603050405020304" pitchFamily="18" charset="0"/>
              </a:rPr>
              <a:t>Постановка задач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1014284" y="0"/>
            <a:ext cx="72901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0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AFF48-5483-CA27-3B08-7801293C384A}"/>
              </a:ext>
            </a:extLst>
          </p:cNvPr>
          <p:cNvSpPr txBox="1"/>
          <p:nvPr/>
        </p:nvSpPr>
        <p:spPr>
          <a:xfrm>
            <a:off x="242371" y="778400"/>
            <a:ext cx="8458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+mj-lt"/>
              </a:rPr>
              <a:t>Цель</a:t>
            </a:r>
            <a:r>
              <a:rPr lang="ru-RU" b="1" dirty="0">
                <a:latin typeface="+mj-lt"/>
              </a:rPr>
              <a:t>: Разработать информационную систему для управления производством</a:t>
            </a:r>
            <a:r>
              <a:rPr lang="ru-RU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2847A-74A8-37DB-4257-9C7ACFAE1BB7}"/>
              </a:ext>
            </a:extLst>
          </p:cNvPr>
          <p:cNvSpPr txBox="1"/>
          <p:nvPr/>
        </p:nvSpPr>
        <p:spPr>
          <a:xfrm>
            <a:off x="442928" y="1230117"/>
            <a:ext cx="8119431" cy="201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Задачи: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Оптимизация производственных процессов.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Способность хранить данные об инвентаризации.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Повышения качества обслуживания.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Адаптация к изменениям.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Возможность хранить данные об отчётах</a:t>
            </a:r>
            <a:endParaRPr lang="ru-RU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Полный контроль над количеством продукции.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программный продукт.</a:t>
            </a:r>
            <a:endParaRPr lang="ru-RU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"/>
                <a:cs typeface="Times New Roman" panose="02020603050405020304" pitchFamily="18" charset="0"/>
              </a:rPr>
              <a:t>Актуальность</a:t>
            </a:r>
            <a:r>
              <a:rPr lang="ru" sz="3600" dirty="0">
                <a:solidFill>
                  <a:srgbClr val="FFC000"/>
                </a:solidFill>
                <a:latin typeface=""/>
              </a:rPr>
              <a:t> </a:t>
            </a:r>
            <a:r>
              <a:rPr lang="ru" dirty="0">
                <a:latin typeface=""/>
                <a:cs typeface="Times New Roman" panose="02020603050405020304" pitchFamily="18" charset="0"/>
              </a:rPr>
              <a:t>проекта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556608" y="41892"/>
            <a:ext cx="75942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37DD4-5E47-C1DA-2BFC-C89FC22E063F}"/>
              </a:ext>
            </a:extLst>
          </p:cNvPr>
          <p:cNvSpPr txBox="1"/>
          <p:nvPr/>
        </p:nvSpPr>
        <p:spPr>
          <a:xfrm>
            <a:off x="3178" y="862184"/>
            <a:ext cx="870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современном мире, технологии и быстрый темп жизни делают обязательной часть качественное управления производственными процессами для создания успешного производства. Разработка информационной системы для управления производством становится актуальной в контексте растущих потребностей рынка к скорости и качеству продукции.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959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Постановка задачи : функциональные требования</a:t>
            </a:r>
            <a:r>
              <a:rPr lang="ru-RU" dirty="0">
                <a:effectLst/>
                <a:latin typeface=""/>
              </a:rPr>
              <a:t> </a:t>
            </a:r>
            <a:endParaRPr dirty="0">
              <a:latin typeface="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805745" y="0"/>
            <a:ext cx="75325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DC095-8731-D254-BBBC-27E04CB62340}"/>
              </a:ext>
            </a:extLst>
          </p:cNvPr>
          <p:cNvSpPr txBox="1"/>
          <p:nvPr/>
        </p:nvSpPr>
        <p:spPr>
          <a:xfrm>
            <a:off x="442928" y="1112704"/>
            <a:ext cx="80180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Функционал продукта:</a:t>
            </a:r>
          </a:p>
          <a:p>
            <a:pPr algn="just"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Планирование производства: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Возможность отслеживать и создавать план производства.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Рабоч</a:t>
            </a: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ие могут заказать недостающие ресурсы прямо к рабочему месту</a:t>
            </a:r>
            <a:endParaRPr lang="ru-RU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складом: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Учёт сырья и компонентов на складе.</a:t>
            </a:r>
          </a:p>
          <a:p>
            <a:pPr algn="just"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Учёт рабочего времени и оплата труда: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Возможность отслеживать расписание 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Расчёт оплаты труда.</a:t>
            </a:r>
          </a:p>
          <a:p>
            <a:pPr algn="just"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Отчётность: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15240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отчётов о производственной деятельности.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5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Постановка задачи : </a:t>
            </a:r>
            <a:r>
              <a:rPr lang="ru-RU" dirty="0"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ru-RU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функциональные требования</a:t>
            </a:r>
            <a:r>
              <a:rPr lang="ru-RU" dirty="0">
                <a:effectLst/>
                <a:latin typeface=""/>
              </a:rPr>
              <a:t> </a:t>
            </a:r>
            <a:endParaRPr dirty="0">
              <a:latin typeface="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77055" y="0"/>
            <a:ext cx="75898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6C583-1169-FF18-DAE2-123031B9CBD0}"/>
              </a:ext>
            </a:extLst>
          </p:cNvPr>
          <p:cNvSpPr txBox="1"/>
          <p:nvPr/>
        </p:nvSpPr>
        <p:spPr>
          <a:xfrm>
            <a:off x="297455" y="1068636"/>
            <a:ext cx="84067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Требования к разработке продукта: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Надёжность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Масштабируемость</a:t>
            </a:r>
          </a:p>
        </p:txBody>
      </p:sp>
    </p:spTree>
    <p:extLst>
      <p:ext uri="{BB962C8B-B14F-4D97-AF65-F5344CB8AC3E}">
        <p14:creationId xmlns:p14="http://schemas.microsoft.com/office/powerpoint/2010/main" val="263168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20966" y="415498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Программно-аппаратные средства для разработки  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12564" y="0"/>
            <a:ext cx="74994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F3748-56D0-66A8-D810-2617310CADAF}"/>
              </a:ext>
            </a:extLst>
          </p:cNvPr>
          <p:cNvSpPr txBox="1"/>
          <p:nvPr/>
        </p:nvSpPr>
        <p:spPr>
          <a:xfrm>
            <a:off x="220337" y="1095489"/>
            <a:ext cx="84839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Рабочая станция разработки: </a:t>
            </a: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ПК с качественным процессором, достаточный объём оперативной памяти (16-32 </a:t>
            </a:r>
            <a:r>
              <a:rPr lang="ru-RU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гб</a:t>
            </a: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en-US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HDD</a:t>
            </a: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на 1-2 </a:t>
            </a:r>
            <a:r>
              <a:rPr lang="ru-RU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тб</a:t>
            </a: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Сервер: </a:t>
            </a:r>
            <a:r>
              <a:rPr lang="en-US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Open panel</a:t>
            </a:r>
            <a:endParaRPr lang="ru-RU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База данных: </a:t>
            </a:r>
            <a:r>
              <a:rPr lang="en-US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Среда разработки:</a:t>
            </a:r>
            <a:r>
              <a:rPr lang="en-US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Visual studio code</a:t>
            </a:r>
            <a:endParaRPr lang="ru-RU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71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5822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Архитектура системы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44005" y="-19265"/>
            <a:ext cx="7655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34AA22-49BE-5542-2000-842237F1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37" y="731144"/>
            <a:ext cx="5840014" cy="42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3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75201" y="279118"/>
            <a:ext cx="6256200" cy="415498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Моделирование программного обеспечения: диаграмма деятельности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705446" y="0"/>
            <a:ext cx="77331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8D5BFA-6E44-C2D9-3328-129AEA289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1" y="9485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D844293-0FE4-3142-F500-FE96C71802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343095"/>
              </p:ext>
            </p:extLst>
          </p:nvPr>
        </p:nvGraphicFramePr>
        <p:xfrm>
          <a:off x="145965" y="942335"/>
          <a:ext cx="4184934" cy="3783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1849224" imgH="10696406" progId="Visio.Drawing.15">
                  <p:embed/>
                </p:oleObj>
              </mc:Choice>
              <mc:Fallback>
                <p:oleObj name="Visio" r:id="rId3" imgW="11849224" imgH="10696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65" y="942335"/>
                        <a:ext cx="4184934" cy="3783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9E49-6319-9F0E-BFF6-99C0B984E24B}"/>
              </a:ext>
            </a:extLst>
          </p:cNvPr>
          <p:cNvSpPr txBox="1"/>
          <p:nvPr/>
        </p:nvSpPr>
        <p:spPr>
          <a:xfrm>
            <a:off x="271090" y="4725762"/>
            <a:ext cx="4334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+mn-lt"/>
                <a:ea typeface="Times New Roman" panose="02020603050405020304" pitchFamily="18" charset="0"/>
              </a:rPr>
              <a:t>Регистрации пользователя менеджером</a:t>
            </a:r>
            <a:endParaRPr lang="ru-RU" dirty="0">
              <a:latin typeface="+mn-lt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FA015B9-3304-A676-E66D-81D83492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234" y="954730"/>
            <a:ext cx="64590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FE0D9EC-5CF8-63BB-5AF6-A50A81B4A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95735"/>
              </p:ext>
            </p:extLst>
          </p:nvPr>
        </p:nvGraphicFramePr>
        <p:xfrm>
          <a:off x="4712234" y="954731"/>
          <a:ext cx="4184934" cy="377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849224" imgH="10696406" progId="Visio.Drawing.15">
                  <p:embed/>
                </p:oleObj>
              </mc:Choice>
              <mc:Fallback>
                <p:oleObj name="Visio" r:id="rId5" imgW="11849224" imgH="1069640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234" y="954731"/>
                        <a:ext cx="4184934" cy="37745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91F881B-49D7-CADF-9B38-B215FD2BFA71}"/>
              </a:ext>
            </a:extLst>
          </p:cNvPr>
          <p:cNvSpPr txBox="1"/>
          <p:nvPr/>
        </p:nvSpPr>
        <p:spPr>
          <a:xfrm>
            <a:off x="4572000" y="4735442"/>
            <a:ext cx="6135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+mn-lt"/>
                <a:ea typeface="Times New Roman" panose="02020603050405020304" pitchFamily="18" charset="0"/>
              </a:rPr>
              <a:t>Создание расписание.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91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253916"/>
            <a:ext cx="7006728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"/>
                <a:cs typeface="Times New Roman" panose="02020603050405020304" pitchFamily="18" charset="0"/>
              </a:rPr>
              <a:t>Моделирование программного обеспечения: диаграмма последовательности</a:t>
            </a:r>
            <a:endParaRPr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6248-ADD2-B45C-8675-073213D9B568}"/>
              </a:ext>
            </a:extLst>
          </p:cNvPr>
          <p:cNvSpPr txBox="1"/>
          <p:nvPr/>
        </p:nvSpPr>
        <p:spPr>
          <a:xfrm>
            <a:off x="869089" y="-14594"/>
            <a:ext cx="74058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b="1" dirty="0">
                <a:solidFill>
                  <a:schemeClr val="tx2">
                    <a:lumMod val="50000"/>
                  </a:schemeClr>
                </a:solidFill>
                <a:latin typeface=""/>
                <a:cs typeface="Times New Roman" pitchFamily="18" charset="0"/>
              </a:rPr>
              <a:t>Большаков Александр Алексеевич. Разработка информационной системы для управления производством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E6668-7663-245B-C316-150684033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9060"/>
            <a:ext cx="67735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E1CAF77-4D74-27BE-6103-5D6885617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474706"/>
              </p:ext>
            </p:extLst>
          </p:nvPr>
        </p:nvGraphicFramePr>
        <p:xfrm>
          <a:off x="1" y="949060"/>
          <a:ext cx="439573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686791" imgH="7372138" progId="Visio.Drawing.15">
                  <p:embed/>
                </p:oleObj>
              </mc:Choice>
              <mc:Fallback>
                <p:oleObj name="Visio" r:id="rId3" imgW="7686791" imgH="737213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7993"/>
                      <a:stretch>
                        <a:fillRect/>
                      </a:stretch>
                    </p:blipFill>
                    <p:spPr bwMode="auto">
                      <a:xfrm>
                        <a:off x="1" y="949060"/>
                        <a:ext cx="4395730" cy="2962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53CF13-1A98-C110-11A9-77F343190CE1}"/>
              </a:ext>
            </a:extLst>
          </p:cNvPr>
          <p:cNvSpPr txBox="1"/>
          <p:nvPr/>
        </p:nvSpPr>
        <p:spPr>
          <a:xfrm>
            <a:off x="0" y="4194440"/>
            <a:ext cx="3679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+mn-lt"/>
                <a:ea typeface="Times New Roman" panose="02020603050405020304" pitchFamily="18" charset="0"/>
              </a:rPr>
              <a:t>Инвентаризация ресурсов.</a:t>
            </a:r>
            <a:endParaRPr lang="ru-RU" dirty="0">
              <a:latin typeface="+mn-lt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B992FB-ECA5-0274-4568-51130FC0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238" y="10443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49CEA38-4CB2-FE4A-E13B-A98874D25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494429"/>
              </p:ext>
            </p:extLst>
          </p:nvPr>
        </p:nvGraphicFramePr>
        <p:xfrm>
          <a:off x="4057238" y="1044310"/>
          <a:ext cx="505777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686791" imgH="7372138" progId="Visio.Drawing.15">
                  <p:embed/>
                </p:oleObj>
              </mc:Choice>
              <mc:Fallback>
                <p:oleObj name="Visio" r:id="rId5" imgW="7686791" imgH="737213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7659"/>
                      <a:stretch>
                        <a:fillRect/>
                      </a:stretch>
                    </p:blipFill>
                    <p:spPr bwMode="auto">
                      <a:xfrm>
                        <a:off x="4057238" y="1044310"/>
                        <a:ext cx="5057775" cy="286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2691E7-D388-6D33-08D4-4D8EC0C3E6FA}"/>
              </a:ext>
            </a:extLst>
          </p:cNvPr>
          <p:cNvSpPr txBox="1"/>
          <p:nvPr/>
        </p:nvSpPr>
        <p:spPr>
          <a:xfrm>
            <a:off x="5092547" y="4194439"/>
            <a:ext cx="3724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+mn-lt"/>
                <a:ea typeface="Times New Roman" panose="02020603050405020304" pitchFamily="18" charset="0"/>
              </a:rPr>
              <a:t>Создание отчётов. 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631999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527</Words>
  <Application>Microsoft Office PowerPoint</Application>
  <PresentationFormat>Экран (16:9)</PresentationFormat>
  <Paragraphs>105</Paragraphs>
  <Slides>14</Slides>
  <Notes>14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White</vt:lpstr>
      <vt:lpstr>Visio</vt:lpstr>
      <vt:lpstr>Презентация PowerPoint</vt:lpstr>
      <vt:lpstr>Постановка задач</vt:lpstr>
      <vt:lpstr>Актуальность проекта</vt:lpstr>
      <vt:lpstr>Постановка задачи : функциональные требования </vt:lpstr>
      <vt:lpstr>Постановка задачи : нефункциональные требования </vt:lpstr>
      <vt:lpstr>Программно-аппаратные средства для разработки  </vt:lpstr>
      <vt:lpstr>Архитектура системы</vt:lpstr>
      <vt:lpstr>Моделирование программного обеспечения: диаграмма деятельности</vt:lpstr>
      <vt:lpstr>Моделирование программного обеспечения: диаграмма последовательности</vt:lpstr>
      <vt:lpstr>Проектирование баз данных</vt:lpstr>
      <vt:lpstr>Графический интерфейс</vt:lpstr>
      <vt:lpstr>Описание процесса разработки</vt:lpstr>
      <vt:lpstr>Видео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Alexandr Большаков</dc:creator>
  <cp:lastModifiedBy>Alexandr Большаков</cp:lastModifiedBy>
  <cp:revision>8</cp:revision>
  <dcterms:modified xsi:type="dcterms:W3CDTF">2023-12-23T12:36:17Z</dcterms:modified>
</cp:coreProperties>
</file>